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5758FB7-9AC5-4552-8A53-C91805E547FA}" styleName="Estilo com Tema 1 - Ênfas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EB344D84-9AFB-497E-A393-DC336BA19D2E}" styleName="Estilo Médio 3 - Ênfase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12C8C85-51F0-491E-9774-3900AFEF0FD7}" styleName="Estilo Claro 2 - Ênfase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プレースホルダー 5"/>
          <p:cNvSpPr>
            <a:spLocks noGrp="1"/>
          </p:cNvSpPr>
          <p:nvPr>
            <p:ph type="body" sz="quarter" idx="10" hasCustomPrompt="1"/>
          </p:nvPr>
        </p:nvSpPr>
        <p:spPr>
          <a:xfrm>
            <a:off x="263524" y="208032"/>
            <a:ext cx="11664951" cy="56352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>
                <a:latin typeface="Nissan Pro Bold" panose="02000803050000020004" pitchFamily="50" charset="0"/>
              </a:defRPr>
            </a:lvl1pPr>
          </a:lstStyle>
          <a:p>
            <a:pPr lvl="0"/>
            <a:r>
              <a:rPr kumimoji="1" lang="en-US" altLang="ja-JP" dirty="0" smtClean="0"/>
              <a:t>Title, Nissan Pro Bold 32pt</a:t>
            </a:r>
            <a:endParaRPr kumimoji="1" lang="ja-JP" altLang="en-US" dirty="0"/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11" hasCustomPrompt="1"/>
          </p:nvPr>
        </p:nvSpPr>
        <p:spPr>
          <a:xfrm>
            <a:off x="270415" y="976343"/>
            <a:ext cx="11658059" cy="446057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anose="05000000000000000000" pitchFamily="2" charset="2"/>
              <a:buChar char="n"/>
              <a:defRPr sz="2400" baseline="0">
                <a:latin typeface="Nissan Pro Regular" panose="02000503030000020003" pitchFamily="50" charset="0"/>
              </a:defRPr>
            </a:lvl1pPr>
          </a:lstStyle>
          <a:p>
            <a:pPr lvl="0"/>
            <a:r>
              <a:rPr kumimoji="1" lang="en-US" altLang="ja-JP" dirty="0" smtClean="0"/>
              <a:t>Body Title, Nissan Pro Regular 24pt</a:t>
            </a:r>
            <a:endParaRPr kumimoji="1" lang="ja-JP" altLang="en-US" dirty="0"/>
          </a:p>
        </p:txBody>
      </p:sp>
      <p:sp>
        <p:nvSpPr>
          <p:cNvPr id="9" name="テキスト プレースホルダー 7"/>
          <p:cNvSpPr>
            <a:spLocks noGrp="1"/>
          </p:cNvSpPr>
          <p:nvPr>
            <p:ph type="body" sz="quarter" idx="12" hasCustomPrompt="1"/>
          </p:nvPr>
        </p:nvSpPr>
        <p:spPr>
          <a:xfrm>
            <a:off x="270415" y="1422400"/>
            <a:ext cx="11658059" cy="46228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800" baseline="0">
                <a:latin typeface="Nissan Pro Regular" panose="02000503030000020003" pitchFamily="50" charset="0"/>
              </a:defRPr>
            </a:lvl1pPr>
          </a:lstStyle>
          <a:p>
            <a:pPr lvl="0"/>
            <a:r>
              <a:rPr kumimoji="1" lang="en-US" altLang="ja-JP" dirty="0" smtClean="0"/>
              <a:t>Body Text, Nissan Pro Regular 18pt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2783350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119">
          <p15:clr>
            <a:srgbClr val="FBAE40"/>
          </p15:clr>
        </p15:guide>
        <p15:guide id="5" orient="horz" pos="618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11440584" y="6492875"/>
            <a:ext cx="751416" cy="342900"/>
          </a:xfrm>
          <a:prstGeom prst="rect">
            <a:avLst/>
          </a:prstGeom>
          <a:ln/>
        </p:spPr>
        <p:txBody>
          <a:bodyPr anchor="ctr"/>
          <a:lstStyle>
            <a:lvl1pPr>
              <a:defRPr sz="1200"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fld id="{F744BA8C-0579-4DCE-81A7-07C821CCB589}" type="slidenum">
              <a:rPr kumimoji="1" lang="en-US" altLang="ja-JP" smtClean="0">
                <a:solidFill>
                  <a:prstClr val="white"/>
                </a:solidFill>
                <a:latin typeface="Verdana" pitchFamily="34" charset="0"/>
                <a:ea typeface="HGS創英角ｺﾞｼｯｸUB" pitchFamily="50" charset="-128"/>
              </a:rPr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kumimoji="1" lang="en-US" altLang="ja-JP" dirty="0">
              <a:solidFill>
                <a:prstClr val="white"/>
              </a:solidFill>
              <a:latin typeface="Verdana" pitchFamily="34" charset="0"/>
              <a:ea typeface="HGS創英角ｺﾞｼｯｸUB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450216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プレースホルダー 42"/>
          <p:cNvSpPr>
            <a:spLocks noGrp="1"/>
          </p:cNvSpPr>
          <p:nvPr>
            <p:ph type="body" sz="quarter" idx="10" hasCustomPrompt="1"/>
          </p:nvPr>
        </p:nvSpPr>
        <p:spPr>
          <a:xfrm>
            <a:off x="334964" y="508861"/>
            <a:ext cx="11522074" cy="520481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3200">
                <a:latin typeface="Nissan Brand Light" panose="020B0304020204030204" pitchFamily="34" charset="0"/>
              </a:defRPr>
            </a:lvl1pPr>
          </a:lstStyle>
          <a:p>
            <a:pPr lvl="0"/>
            <a:r>
              <a:rPr kumimoji="1" lang="en-US" altLang="ja-JP" dirty="0" smtClean="0"/>
              <a:t>Title, Nissan Brand Light 32pt</a:t>
            </a:r>
            <a:endParaRPr kumimoji="1" lang="ja-JP" altLang="en-US" dirty="0"/>
          </a:p>
        </p:txBody>
      </p:sp>
      <p:sp>
        <p:nvSpPr>
          <p:cNvPr id="9" name="テキスト プレースホルダー 49"/>
          <p:cNvSpPr>
            <a:spLocks noGrp="1"/>
          </p:cNvSpPr>
          <p:nvPr>
            <p:ph type="body" sz="quarter" idx="12" hasCustomPrompt="1"/>
          </p:nvPr>
        </p:nvSpPr>
        <p:spPr>
          <a:xfrm>
            <a:off x="334964" y="1029342"/>
            <a:ext cx="11522074" cy="280689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600">
                <a:latin typeface="Nissan Brand Light" panose="020B0304020204030204" pitchFamily="34" charset="0"/>
              </a:defRPr>
            </a:lvl1pPr>
          </a:lstStyle>
          <a:p>
            <a:pPr lvl="0"/>
            <a:r>
              <a:rPr kumimoji="1" lang="en-US" altLang="ja-JP" dirty="0" smtClean="0"/>
              <a:t>Sub-title, Nissan Brand Light 16pt</a:t>
            </a:r>
          </a:p>
        </p:txBody>
      </p:sp>
      <p:sp>
        <p:nvSpPr>
          <p:cNvPr id="10" name="テキスト プレースホルダー 6"/>
          <p:cNvSpPr>
            <a:spLocks noGrp="1"/>
          </p:cNvSpPr>
          <p:nvPr>
            <p:ph type="body" sz="quarter" idx="13" hasCustomPrompt="1"/>
          </p:nvPr>
        </p:nvSpPr>
        <p:spPr>
          <a:xfrm>
            <a:off x="1487488" y="1628774"/>
            <a:ext cx="9217025" cy="43211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latin typeface="Nissan Brand Light" panose="020B0304020204030204" pitchFamily="34" charset="0"/>
              </a:defRPr>
            </a:lvl1pPr>
            <a:lvl5pPr>
              <a:defRPr/>
            </a:lvl5pPr>
          </a:lstStyle>
          <a:p>
            <a:pPr lvl="0"/>
            <a:r>
              <a:rPr kumimoji="1" lang="en-US" altLang="ja-JP" dirty="0" smtClean="0"/>
              <a:t>Body Text, Nissan Brand Light 18pt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87187917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1026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25"/>
          <p:cNvSpPr txBox="1">
            <a:spLocks noChangeArrowheads="1"/>
          </p:cNvSpPr>
          <p:nvPr/>
        </p:nvSpPr>
        <p:spPr bwMode="gray">
          <a:xfrm>
            <a:off x="339642" y="6538771"/>
            <a:ext cx="64702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CC33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>
              <a:defRPr/>
            </a:pPr>
            <a:fld id="{BE0D9DC2-A27A-4EFB-883B-E13F148AC0E4}" type="slidenum">
              <a:rPr kumimoji="0" lang="en-US" altLang="ja-JP" sz="1200">
                <a:solidFill>
                  <a:srgbClr val="808080"/>
                </a:solidFill>
                <a:latin typeface="Nissan Pro Regular" panose="02000503030000020003" pitchFamily="50" charset="0"/>
                <a:ea typeface="Verdana" panose="020B0604030504040204" pitchFamily="34" charset="0"/>
                <a:cs typeface="Verdana" panose="020B0604030504040204" pitchFamily="34" charset="0"/>
              </a:rPr>
              <a:pPr>
                <a:defRPr/>
              </a:pPr>
              <a:t>‹nº›</a:t>
            </a:fld>
            <a:endParaRPr kumimoji="0" lang="en-US" altLang="ja-JP" sz="1200" dirty="0">
              <a:solidFill>
                <a:srgbClr val="808080"/>
              </a:solidFill>
              <a:latin typeface="Nissan Pro Regular" panose="02000503030000020003" pitchFamily="50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Alliance_Labeling"/>
          <p:cNvSpPr txBox="1"/>
          <p:nvPr userDrawn="1"/>
        </p:nvSpPr>
        <p:spPr>
          <a:xfrm>
            <a:off x="10479735" y="6555209"/>
            <a:ext cx="1398955" cy="226591"/>
          </a:xfrm>
          <a:prstGeom prst="rect">
            <a:avLst/>
          </a:prstGeom>
          <a:solidFill>
            <a:srgbClr val="FFFFFF"/>
          </a:solidFill>
          <a:ln w="12700" cmpd="sng">
            <a:solidFill>
              <a:srgbClr val="000000"/>
            </a:solidFill>
          </a:ln>
        </p:spPr>
        <p:txBody>
          <a:bodyPr vert="horz" wrap="none" lIns="72000" tIns="36000" rIns="72000" bIns="36000" rtlCol="0" anchor="ctr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000" b="0" dirty="0" smtClean="0">
                <a:solidFill>
                  <a:srgbClr val="000000"/>
                </a:solidFill>
                <a:latin typeface="Verdana" panose="020B0604030504040204" pitchFamily="34" charset="0"/>
              </a:rPr>
              <a:t>Nissan Restricted</a:t>
            </a:r>
            <a:r>
              <a:rPr kumimoji="1" lang="en-US" altLang="ja-JP" sz="1000" b="0" baseline="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B</a:t>
            </a:r>
            <a:endParaRPr kumimoji="1" lang="ja-JP" altLang="en-US" sz="1000" b="0" dirty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  <p:pic>
        <p:nvPicPr>
          <p:cNvPr id="6" name="図 5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3011" y="6559289"/>
            <a:ext cx="925200" cy="198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274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7514">
          <p15:clr>
            <a:srgbClr val="F26B43"/>
          </p15:clr>
        </p15:guide>
        <p15:guide id="4" pos="16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1"/>
          <p:cNvSpPr txBox="1">
            <a:spLocks/>
          </p:cNvSpPr>
          <p:nvPr/>
        </p:nvSpPr>
        <p:spPr>
          <a:xfrm>
            <a:off x="152400" y="0"/>
            <a:ext cx="7664833" cy="656989"/>
          </a:xfrm>
          <a:prstGeom prst="rect">
            <a:avLst/>
          </a:prstGeom>
        </p:spPr>
        <p:txBody>
          <a:bodyPr vert="horz" lIns="91390" tIns="45696" rIns="91390" bIns="45696" rtlCol="0" anchor="t">
            <a:noAutofit/>
          </a:bodyPr>
          <a:lstStyle>
            <a:defPPr>
              <a:defRPr lang="ja-JP"/>
            </a:defPPr>
            <a:lvl1pPr marR="0" lvl="0" indent="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1">
                <a:solidFill>
                  <a:srgbClr val="C00000"/>
                </a:solidFill>
                <a:latin typeface="Nissan Pro Bold" panose="02000803050000020004" pitchFamily="50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Nissan Pro Bold" panose="02000803050000020004" pitchFamily="50" charset="0"/>
                <a:ea typeface="Verdana" panose="020B0604030504040204" pitchFamily="34" charset="0"/>
              </a:rPr>
              <a:t>Fluxo</a:t>
            </a:r>
            <a:r>
              <a:rPr kumimoji="1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Nissan Pro Bold" panose="02000803050000020004" pitchFamily="50" charset="0"/>
                <a:ea typeface="Verdana" panose="020B0604030504040204" pitchFamily="34" charset="0"/>
              </a:rPr>
              <a:t> </a:t>
            </a:r>
            <a:r>
              <a:rPr kumimoji="1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Nissan Pro Bold" panose="02000803050000020004" pitchFamily="50" charset="0"/>
                <a:ea typeface="Verdana" panose="020B0604030504040204" pitchFamily="34" charset="0"/>
              </a:rPr>
              <a:t>Alarmes</a:t>
            </a:r>
            <a:r>
              <a:rPr kumimoji="1" 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Nissan Pro Bold" panose="02000803050000020004" pitchFamily="50" charset="0"/>
                <a:ea typeface="Verdana" panose="020B0604030504040204" pitchFamily="34" charset="0"/>
              </a:rPr>
              <a:t> Bayer</a:t>
            </a:r>
            <a:endParaRPr kumimoji="1" lang="en-US" sz="32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Nissan Pro Bold" panose="02000803050000020004" pitchFamily="50" charset="0"/>
              <a:ea typeface="Verdana" panose="020B0604030504040204" pitchFamily="34" charset="0"/>
            </a:endParaRPr>
          </a:p>
        </p:txBody>
      </p:sp>
      <p:sp>
        <p:nvSpPr>
          <p:cNvPr id="6" name="Retângulo Arredondado 5"/>
          <p:cNvSpPr/>
          <p:nvPr/>
        </p:nvSpPr>
        <p:spPr>
          <a:xfrm>
            <a:off x="462697" y="914400"/>
            <a:ext cx="1951630" cy="6687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Condutor Bayer</a:t>
            </a:r>
            <a:endParaRPr lang="en-US" dirty="0"/>
          </a:p>
        </p:txBody>
      </p:sp>
      <p:sp>
        <p:nvSpPr>
          <p:cNvPr id="20" name="Retângulo Arredondado 19"/>
          <p:cNvSpPr/>
          <p:nvPr/>
        </p:nvSpPr>
        <p:spPr>
          <a:xfrm>
            <a:off x="2625109" y="914400"/>
            <a:ext cx="1951630" cy="6687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ALD</a:t>
            </a:r>
            <a:endParaRPr lang="en-US" dirty="0"/>
          </a:p>
        </p:txBody>
      </p:sp>
      <p:sp>
        <p:nvSpPr>
          <p:cNvPr id="21" name="Retângulo Arredondado 20"/>
          <p:cNvSpPr/>
          <p:nvPr/>
        </p:nvSpPr>
        <p:spPr>
          <a:xfrm>
            <a:off x="4724021" y="914400"/>
            <a:ext cx="1951630" cy="6687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Concessionária Nissan</a:t>
            </a:r>
            <a:endParaRPr lang="en-US" dirty="0"/>
          </a:p>
        </p:txBody>
      </p:sp>
      <p:sp>
        <p:nvSpPr>
          <p:cNvPr id="22" name="Retângulo Arredondado 21"/>
          <p:cNvSpPr/>
          <p:nvPr/>
        </p:nvSpPr>
        <p:spPr>
          <a:xfrm>
            <a:off x="6823881" y="914400"/>
            <a:ext cx="1951630" cy="6687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SAC Nissan</a:t>
            </a:r>
            <a:endParaRPr lang="en-US" dirty="0"/>
          </a:p>
        </p:txBody>
      </p:sp>
      <p:sp>
        <p:nvSpPr>
          <p:cNvPr id="23" name="Retângulo Arredondado 22"/>
          <p:cNvSpPr/>
          <p:nvPr/>
        </p:nvSpPr>
        <p:spPr>
          <a:xfrm>
            <a:off x="8898341" y="914400"/>
            <a:ext cx="1951630" cy="6687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Armazém peças</a:t>
            </a:r>
            <a:endParaRPr lang="en-US" dirty="0"/>
          </a:p>
        </p:txBody>
      </p:sp>
      <p:sp>
        <p:nvSpPr>
          <p:cNvPr id="11" name="Retângulo Arredondado 10"/>
          <p:cNvSpPr/>
          <p:nvPr/>
        </p:nvSpPr>
        <p:spPr>
          <a:xfrm>
            <a:off x="464025" y="2251882"/>
            <a:ext cx="1937982" cy="95534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tx1"/>
                </a:solidFill>
              </a:rPr>
              <a:t>Faz solicitação agendamento da revisão via 0800 ou aplicativo ALD – 15 dias antecedência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4" name="Retângulo Arredondado 23"/>
          <p:cNvSpPr/>
          <p:nvPr/>
        </p:nvSpPr>
        <p:spPr>
          <a:xfrm>
            <a:off x="2688609" y="2395183"/>
            <a:ext cx="1774209" cy="66873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tx1"/>
                </a:solidFill>
              </a:rPr>
              <a:t>Efetua agendamento com a concessionária Nissan.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5" name="Retângulo Arredondado 24"/>
          <p:cNvSpPr/>
          <p:nvPr/>
        </p:nvSpPr>
        <p:spPr>
          <a:xfrm>
            <a:off x="464025" y="4093576"/>
            <a:ext cx="1917509" cy="108992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tx1"/>
                </a:solidFill>
              </a:rPr>
              <a:t>Condutor informa Nissan sobre a data de agendamento via HOTLINE. – 15 dias antecedência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6" name="Retângulo Arredondado 25"/>
          <p:cNvSpPr/>
          <p:nvPr/>
        </p:nvSpPr>
        <p:spPr>
          <a:xfrm>
            <a:off x="6864825" y="2354241"/>
            <a:ext cx="1774209" cy="78474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tx1"/>
                </a:solidFill>
              </a:rPr>
              <a:t>Abre chamado e requisita ao Armazém envio Alarme ao concessionário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7" name="Retângulo Arredondado 26"/>
          <p:cNvSpPr/>
          <p:nvPr/>
        </p:nvSpPr>
        <p:spPr>
          <a:xfrm>
            <a:off x="9075762" y="2337180"/>
            <a:ext cx="1774209" cy="78474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tx1"/>
                </a:solidFill>
              </a:rPr>
              <a:t>Envio da peça ao concessionário e informa SAC previsão entrega da peça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8" name="Retângulo Arredondado 27"/>
          <p:cNvSpPr/>
          <p:nvPr/>
        </p:nvSpPr>
        <p:spPr>
          <a:xfrm>
            <a:off x="6864825" y="3959559"/>
            <a:ext cx="1774209" cy="78474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tx1"/>
                </a:solidFill>
              </a:rPr>
              <a:t>Faz acompanhamento instalação com a concessionária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0" name="Retângulo Arredondado 29"/>
          <p:cNvSpPr/>
          <p:nvPr/>
        </p:nvSpPr>
        <p:spPr>
          <a:xfrm>
            <a:off x="6864825" y="5186151"/>
            <a:ext cx="1774209" cy="78474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err="1" smtClean="0">
                <a:solidFill>
                  <a:schemeClr val="tx1"/>
                </a:solidFill>
              </a:rPr>
              <a:t>Report</a:t>
            </a:r>
            <a:r>
              <a:rPr lang="pt-BR" sz="1200" dirty="0" smtClean="0">
                <a:solidFill>
                  <a:schemeClr val="tx1"/>
                </a:solidFill>
              </a:rPr>
              <a:t> mensal instalações alarmes para Bayer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2" name="Retângulo Arredondado 31"/>
          <p:cNvSpPr/>
          <p:nvPr/>
        </p:nvSpPr>
        <p:spPr>
          <a:xfrm>
            <a:off x="4794915" y="2395183"/>
            <a:ext cx="1774209" cy="66873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tx1"/>
                </a:solidFill>
              </a:rPr>
              <a:t>Instalação acessório junto com a revisão/reparo.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3" name="Retângulo Arredondado 32"/>
          <p:cNvSpPr/>
          <p:nvPr/>
        </p:nvSpPr>
        <p:spPr>
          <a:xfrm>
            <a:off x="4794914" y="3683763"/>
            <a:ext cx="1774209" cy="66873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tx1"/>
                </a:solidFill>
              </a:rPr>
              <a:t>Solicitação interna de atendimento especial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16" name="Conector de Seta Reta 15"/>
          <p:cNvCxnSpPr>
            <a:stCxn id="11" idx="3"/>
            <a:endCxn id="24" idx="1"/>
          </p:cNvCxnSpPr>
          <p:nvPr/>
        </p:nvCxnSpPr>
        <p:spPr>
          <a:xfrm>
            <a:off x="2402007" y="2729553"/>
            <a:ext cx="28660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Angulado 38"/>
          <p:cNvCxnSpPr>
            <a:stCxn id="25" idx="3"/>
            <a:endCxn id="26" idx="1"/>
          </p:cNvCxnSpPr>
          <p:nvPr/>
        </p:nvCxnSpPr>
        <p:spPr>
          <a:xfrm flipV="1">
            <a:off x="2381534" y="2746613"/>
            <a:ext cx="4483291" cy="1891925"/>
          </a:xfrm>
          <a:prstGeom prst="bentConnector3">
            <a:avLst>
              <a:gd name="adj1" fmla="val 95053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de Seta Reta 40"/>
          <p:cNvCxnSpPr/>
          <p:nvPr/>
        </p:nvCxnSpPr>
        <p:spPr>
          <a:xfrm>
            <a:off x="4462819" y="2731827"/>
            <a:ext cx="28660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de Seta Reta 47"/>
          <p:cNvCxnSpPr>
            <a:stCxn id="26" idx="3"/>
            <a:endCxn id="27" idx="1"/>
          </p:cNvCxnSpPr>
          <p:nvPr/>
        </p:nvCxnSpPr>
        <p:spPr>
          <a:xfrm flipV="1">
            <a:off x="8639034" y="2729552"/>
            <a:ext cx="436728" cy="170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Angulado 48"/>
          <p:cNvCxnSpPr>
            <a:stCxn id="27" idx="2"/>
            <a:endCxn id="28" idx="0"/>
          </p:cNvCxnSpPr>
          <p:nvPr/>
        </p:nvCxnSpPr>
        <p:spPr>
          <a:xfrm rot="5400000">
            <a:off x="8438582" y="2435273"/>
            <a:ext cx="837635" cy="221093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Angulado 52"/>
          <p:cNvCxnSpPr>
            <a:stCxn id="28" idx="2"/>
            <a:endCxn id="30" idx="0"/>
          </p:cNvCxnSpPr>
          <p:nvPr/>
        </p:nvCxnSpPr>
        <p:spPr>
          <a:xfrm rot="5400000">
            <a:off x="7531006" y="4965227"/>
            <a:ext cx="441848" cy="1270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de Seta Reta 55"/>
          <p:cNvCxnSpPr>
            <a:stCxn id="32" idx="2"/>
            <a:endCxn id="33" idx="0"/>
          </p:cNvCxnSpPr>
          <p:nvPr/>
        </p:nvCxnSpPr>
        <p:spPr>
          <a:xfrm flipH="1">
            <a:off x="5682019" y="3063922"/>
            <a:ext cx="1" cy="6198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ector de Seta Reta 72"/>
          <p:cNvCxnSpPr>
            <a:stCxn id="11" idx="2"/>
            <a:endCxn id="25" idx="0"/>
          </p:cNvCxnSpPr>
          <p:nvPr/>
        </p:nvCxnSpPr>
        <p:spPr>
          <a:xfrm flipH="1">
            <a:off x="1422780" y="3207224"/>
            <a:ext cx="10236" cy="8863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7200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1"/>
          <p:cNvSpPr txBox="1">
            <a:spLocks/>
          </p:cNvSpPr>
          <p:nvPr/>
        </p:nvSpPr>
        <p:spPr>
          <a:xfrm>
            <a:off x="152400" y="0"/>
            <a:ext cx="7664833" cy="656989"/>
          </a:xfrm>
          <a:prstGeom prst="rect">
            <a:avLst/>
          </a:prstGeom>
        </p:spPr>
        <p:txBody>
          <a:bodyPr vert="horz" lIns="91390" tIns="45696" rIns="91390" bIns="45696" rtlCol="0" anchor="t">
            <a:noAutofit/>
          </a:bodyPr>
          <a:lstStyle>
            <a:defPPr>
              <a:defRPr lang="ja-JP"/>
            </a:defPPr>
            <a:lvl1pPr marR="0" lvl="0" indent="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1">
                <a:solidFill>
                  <a:srgbClr val="C00000"/>
                </a:solidFill>
                <a:latin typeface="Nissan Pro Bold" panose="02000803050000020004" pitchFamily="50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Nissan Pro Bold" panose="02000803050000020004" pitchFamily="50" charset="0"/>
                <a:ea typeface="Verdana" panose="020B0604030504040204" pitchFamily="34" charset="0"/>
              </a:rPr>
              <a:t>Plano de </a:t>
            </a:r>
            <a:r>
              <a:rPr kumimoji="1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Nissan Pro Bold" panose="02000803050000020004" pitchFamily="50" charset="0"/>
                <a:ea typeface="Verdana" panose="020B0604030504040204" pitchFamily="34" charset="0"/>
              </a:rPr>
              <a:t>Ação</a:t>
            </a:r>
            <a:endParaRPr kumimoji="1" lang="en-US" sz="32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Nissan Pro Bold" panose="02000803050000020004" pitchFamily="50" charset="0"/>
              <a:ea typeface="Verdana" panose="020B0604030504040204" pitchFamily="34" charset="0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9527756"/>
              </p:ext>
            </p:extLst>
          </p:nvPr>
        </p:nvGraphicFramePr>
        <p:xfrm>
          <a:off x="152401" y="883439"/>
          <a:ext cx="11898573" cy="483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55372">
                  <a:extLst>
                    <a:ext uri="{9D8B030D-6E8A-4147-A177-3AD203B41FA5}">
                      <a16:colId xmlns:a16="http://schemas.microsoft.com/office/drawing/2014/main" val="44753843"/>
                    </a:ext>
                  </a:extLst>
                </a:gridCol>
                <a:gridCol w="1514455">
                  <a:extLst>
                    <a:ext uri="{9D8B030D-6E8A-4147-A177-3AD203B41FA5}">
                      <a16:colId xmlns:a16="http://schemas.microsoft.com/office/drawing/2014/main" val="710648357"/>
                    </a:ext>
                  </a:extLst>
                </a:gridCol>
                <a:gridCol w="1228746">
                  <a:extLst>
                    <a:ext uri="{9D8B030D-6E8A-4147-A177-3AD203B41FA5}">
                      <a16:colId xmlns:a16="http://schemas.microsoft.com/office/drawing/2014/main" val="23775974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Item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Responsável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Data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2312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Comunicação com a rede de concessionárias</a:t>
                      </a:r>
                      <a:r>
                        <a:rPr lang="pt-BR" sz="1600" baseline="0" dirty="0" smtClean="0"/>
                        <a:t> – comunicado geral com Boletim + Processo </a:t>
                      </a:r>
                      <a:r>
                        <a:rPr lang="pt-BR" sz="1600" baseline="0" dirty="0" smtClean="0"/>
                        <a:t>Cortesia + </a:t>
                      </a:r>
                      <a:r>
                        <a:rPr lang="pt-BR" sz="1600" baseline="0" dirty="0" err="1" smtClean="0"/>
                        <a:t>flag</a:t>
                      </a:r>
                      <a:r>
                        <a:rPr lang="pt-BR" sz="1600" baseline="0" smtClean="0"/>
                        <a:t> sistema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smtClean="0"/>
                        <a:t>Adriano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22/</a:t>
                      </a:r>
                      <a:r>
                        <a:rPr lang="pt-BR" sz="1600" dirty="0" err="1" smtClean="0"/>
                        <a:t>jun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1576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Confirmação </a:t>
                      </a:r>
                      <a:r>
                        <a:rPr lang="pt-BR" sz="1600" dirty="0" err="1" smtClean="0"/>
                        <a:t>Part-number</a:t>
                      </a:r>
                      <a:r>
                        <a:rPr lang="pt-BR" sz="1600" dirty="0" smtClean="0"/>
                        <a:t> BRPRT11203, Tempo Reparo =1h (R$195,78) +preço peça (R$351,98)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Adriano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DONE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15628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Desdobramento time Campo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Cassia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21/</a:t>
                      </a:r>
                      <a:r>
                        <a:rPr lang="pt-BR" sz="1600" dirty="0" err="1" smtClean="0"/>
                        <a:t>jun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01798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Desdobramento SAC + </a:t>
                      </a:r>
                      <a:r>
                        <a:rPr lang="pt-BR" sz="1600" dirty="0" err="1" smtClean="0"/>
                        <a:t>Hotline</a:t>
                      </a:r>
                      <a:r>
                        <a:rPr lang="pt-BR" sz="1600" dirty="0" smtClean="0"/>
                        <a:t> + Acompanhamento Estrutura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Cassia / Cunha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18/</a:t>
                      </a:r>
                      <a:r>
                        <a:rPr lang="pt-BR" sz="1600" dirty="0" err="1" smtClean="0"/>
                        <a:t>jun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6967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Desdobramento Armazém +</a:t>
                      </a:r>
                      <a:r>
                        <a:rPr lang="pt-BR" sz="1600" baseline="0" dirty="0" smtClean="0"/>
                        <a:t> confirmação disponibilidade peça + modal transporte (PVI</a:t>
                      </a:r>
                      <a:r>
                        <a:rPr lang="pt-BR" sz="1600" baseline="0" dirty="0" smtClean="0"/>
                        <a:t>) + Etiqueta</a:t>
                      </a:r>
                    </a:p>
                    <a:p>
                      <a:r>
                        <a:rPr lang="pt-BR" sz="1600" baseline="0" dirty="0" smtClean="0"/>
                        <a:t>Pedido será feito pelo armazém. Resposta ordem pedido em 24h.</a:t>
                      </a:r>
                      <a:endParaRPr lang="pt-BR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Cláudio</a:t>
                      </a:r>
                      <a:r>
                        <a:rPr lang="pt-BR" sz="1600" baseline="0" dirty="0" smtClean="0"/>
                        <a:t> / Carelli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DONE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6361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Lote inicial </a:t>
                      </a:r>
                      <a:r>
                        <a:rPr lang="pt-BR" sz="1600" dirty="0" smtClean="0"/>
                        <a:t>peças – Confirmar</a:t>
                      </a:r>
                      <a:r>
                        <a:rPr lang="pt-BR" sz="1600" baseline="0" dirty="0" smtClean="0"/>
                        <a:t> lote e enviar lote ao Armazém</a:t>
                      </a:r>
                      <a:endParaRPr lang="pt-BR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Cassia/</a:t>
                      </a:r>
                      <a:r>
                        <a:rPr lang="pt-BR" sz="1600" baseline="0" dirty="0" smtClean="0"/>
                        <a:t> </a:t>
                      </a:r>
                      <a:r>
                        <a:rPr lang="pt-BR" sz="1600" baseline="0" dirty="0" smtClean="0"/>
                        <a:t>Adriano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18/</a:t>
                      </a:r>
                      <a:r>
                        <a:rPr lang="pt-BR" sz="1600" dirty="0" err="1" smtClean="0"/>
                        <a:t>jun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68550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Comunicado com a Bayer + Definição política clara de VR e Reboque – casos alarme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Cassia</a:t>
                      </a:r>
                      <a:r>
                        <a:rPr lang="pt-BR" sz="1600" baseline="0" dirty="0" smtClean="0"/>
                        <a:t> / Lilian / Cunha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22/</a:t>
                      </a:r>
                      <a:r>
                        <a:rPr lang="pt-BR" sz="1600" dirty="0" err="1" smtClean="0"/>
                        <a:t>jun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30348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Envio Alarme </a:t>
                      </a:r>
                      <a:r>
                        <a:rPr lang="pt-BR" sz="1600" dirty="0" smtClean="0"/>
                        <a:t>1</a:t>
                      </a:r>
                      <a:r>
                        <a:rPr lang="pt-BR" sz="1600" baseline="0" dirty="0" smtClean="0"/>
                        <a:t> </a:t>
                      </a:r>
                      <a:r>
                        <a:rPr lang="pt-BR" sz="1600" baseline="0" dirty="0" smtClean="0"/>
                        <a:t>veículos </a:t>
                      </a:r>
                      <a:r>
                        <a:rPr lang="pt-BR" sz="1600" baseline="0" dirty="0" smtClean="0"/>
                        <a:t>imobilizado. </a:t>
                      </a:r>
                      <a:r>
                        <a:rPr lang="pt-BR" sz="1600" baseline="0" dirty="0" smtClean="0"/>
                        <a:t>Aviso </a:t>
                      </a:r>
                      <a:r>
                        <a:rPr lang="pt-BR" sz="1600" baseline="0" dirty="0" err="1" smtClean="0"/>
                        <a:t>dealer</a:t>
                      </a:r>
                      <a:r>
                        <a:rPr lang="pt-BR" sz="1600" baseline="0" dirty="0" smtClean="0"/>
                        <a:t> pelo </a:t>
                      </a:r>
                      <a:r>
                        <a:rPr lang="pt-BR" sz="1600" baseline="0" dirty="0" err="1" smtClean="0"/>
                        <a:t>Techline</a:t>
                      </a:r>
                      <a:endParaRPr lang="pt-BR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Cláudio</a:t>
                      </a:r>
                      <a:r>
                        <a:rPr lang="pt-BR" sz="1600" baseline="0" dirty="0" smtClean="0"/>
                        <a:t> / Carelli</a:t>
                      </a:r>
                      <a:endParaRPr lang="en-US" sz="1600" dirty="0" smtClean="0"/>
                    </a:p>
                    <a:p>
                      <a:r>
                        <a:rPr lang="pt-BR" sz="1600" dirty="0" smtClean="0"/>
                        <a:t>Adriano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18/</a:t>
                      </a:r>
                      <a:r>
                        <a:rPr lang="pt-BR" sz="1600" dirty="0" err="1" smtClean="0"/>
                        <a:t>jun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8166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5267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1"/>
          <p:cNvSpPr txBox="1">
            <a:spLocks/>
          </p:cNvSpPr>
          <p:nvPr/>
        </p:nvSpPr>
        <p:spPr>
          <a:xfrm>
            <a:off x="152400" y="0"/>
            <a:ext cx="7664833" cy="656989"/>
          </a:xfrm>
          <a:prstGeom prst="rect">
            <a:avLst/>
          </a:prstGeom>
        </p:spPr>
        <p:txBody>
          <a:bodyPr vert="horz" lIns="91390" tIns="45696" rIns="91390" bIns="45696" rtlCol="0" anchor="t">
            <a:noAutofit/>
          </a:bodyPr>
          <a:lstStyle>
            <a:defPPr>
              <a:defRPr lang="ja-JP"/>
            </a:defPPr>
            <a:lvl1pPr marR="0" lvl="0" indent="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1">
                <a:solidFill>
                  <a:srgbClr val="C00000"/>
                </a:solidFill>
                <a:latin typeface="Nissan Pro Bold" panose="02000803050000020004" pitchFamily="50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Nissan Pro Bold" panose="02000803050000020004" pitchFamily="50" charset="0"/>
                <a:ea typeface="Verdana" panose="020B0604030504040204" pitchFamily="34" charset="0"/>
              </a:rPr>
              <a:t>Comunicado</a:t>
            </a:r>
            <a:r>
              <a:rPr kumimoji="1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Nissan Pro Bold" panose="02000803050000020004" pitchFamily="50" charset="0"/>
                <a:ea typeface="Verdana" panose="020B0604030504040204" pitchFamily="34" charset="0"/>
              </a:rPr>
              <a:t> Bayer</a:t>
            </a:r>
            <a:endParaRPr kumimoji="1" lang="en-US" sz="32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Nissan Pro Bold" panose="02000803050000020004" pitchFamily="50" charset="0"/>
              <a:ea typeface="Verdana" panose="020B0604030504040204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89067" y="656989"/>
            <a:ext cx="1173783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Objeto da ação:</a:t>
            </a:r>
          </a:p>
          <a:p>
            <a:r>
              <a:rPr lang="pt-BR" dirty="0" smtClean="0"/>
              <a:t>Instalação do alarme sonoro nos veículos Nissan </a:t>
            </a:r>
            <a:r>
              <a:rPr lang="pt-BR" dirty="0" err="1" smtClean="0"/>
              <a:t>Frontier</a:t>
            </a:r>
            <a:r>
              <a:rPr lang="pt-BR" dirty="0" smtClean="0"/>
              <a:t> S locados pela Bayer /ALD (486 veículos), no momento mais oportuno para condutor da Bayer.</a:t>
            </a:r>
          </a:p>
          <a:p>
            <a:endParaRPr lang="pt-BR" dirty="0"/>
          </a:p>
          <a:p>
            <a:r>
              <a:rPr lang="pt-BR" b="1" dirty="0" smtClean="0"/>
              <a:t>Procedimento:</a:t>
            </a:r>
          </a:p>
          <a:p>
            <a:r>
              <a:rPr lang="pt-BR" dirty="0" smtClean="0"/>
              <a:t>- Agendamento deverá ser feito normalmente pelo condutor a ALD via 0800 ou APP. </a:t>
            </a:r>
          </a:p>
          <a:p>
            <a:r>
              <a:rPr lang="pt-BR" dirty="0" smtClean="0"/>
              <a:t>- Após agendamento confirmado, e se houver interesse em instalar o alarme sonoro, condutor deverá informar o SAC Nissan através do </a:t>
            </a:r>
            <a:r>
              <a:rPr lang="pt-BR" dirty="0" err="1" smtClean="0"/>
              <a:t>Hotline</a:t>
            </a:r>
            <a:r>
              <a:rPr lang="pt-BR" dirty="0" smtClean="0"/>
              <a:t> 4003-2272, das 10h às 16h de segunda a sexta. Importante informar número do chassis e/ou placa e concessionária envolvida no </a:t>
            </a:r>
            <a:r>
              <a:rPr lang="pt-BR" dirty="0" smtClean="0"/>
              <a:t>agendamento. Esse contato deve ser feito com pelo menos </a:t>
            </a:r>
            <a:r>
              <a:rPr lang="pt-BR" dirty="0" smtClean="0"/>
              <a:t>15 dias de antecedência, para priorizar envio das peças e acompanhamento do reparo</a:t>
            </a:r>
          </a:p>
          <a:p>
            <a:endParaRPr lang="pt-BR" dirty="0"/>
          </a:p>
          <a:p>
            <a:r>
              <a:rPr lang="pt-BR" b="1" dirty="0" smtClean="0"/>
              <a:t>Instalação:</a:t>
            </a:r>
          </a:p>
          <a:p>
            <a:r>
              <a:rPr lang="pt-BR" dirty="0" smtClean="0"/>
              <a:t>- Tempo médio estimado de 1hora. </a:t>
            </a:r>
          </a:p>
          <a:p>
            <a:r>
              <a:rPr lang="pt-BR" dirty="0" smtClean="0"/>
              <a:t>- Sem ônus para Bayer/ALD</a:t>
            </a:r>
          </a:p>
          <a:p>
            <a:r>
              <a:rPr lang="pt-BR" dirty="0" smtClean="0"/>
              <a:t>- Como se trata de um acessório e de baixo tempo de imobilização, pedidos de veículos reserva ou reboque não se aplicam.</a:t>
            </a:r>
          </a:p>
          <a:p>
            <a:endParaRPr lang="pt-BR" dirty="0" smtClean="0"/>
          </a:p>
          <a:p>
            <a:r>
              <a:rPr lang="pt-BR" b="1" dirty="0" smtClean="0"/>
              <a:t>Início da ação:</a:t>
            </a:r>
          </a:p>
          <a:p>
            <a:r>
              <a:rPr lang="pt-BR" dirty="0" smtClean="0"/>
              <a:t>- 01/julho/2021</a:t>
            </a:r>
            <a:endParaRPr lang="pt-BR" dirty="0"/>
          </a:p>
          <a:p>
            <a:r>
              <a:rPr lang="pt-BR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953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3552" y="1132194"/>
            <a:ext cx="7126549" cy="4816115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152400" y="0"/>
            <a:ext cx="7664833" cy="656989"/>
          </a:xfrm>
          <a:prstGeom prst="rect">
            <a:avLst/>
          </a:prstGeom>
        </p:spPr>
        <p:txBody>
          <a:bodyPr vert="horz" lIns="91390" tIns="45696" rIns="91390" bIns="45696" rtlCol="0" anchor="t">
            <a:noAutofit/>
          </a:bodyPr>
          <a:lstStyle>
            <a:defPPr>
              <a:defRPr lang="ja-JP"/>
            </a:defPPr>
            <a:lvl1pPr marR="0" lvl="0" indent="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1">
                <a:solidFill>
                  <a:srgbClr val="C00000"/>
                </a:solidFill>
                <a:latin typeface="Nissan Pro Bold" panose="02000803050000020004" pitchFamily="50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Nissan Pro Bold" panose="02000803050000020004" pitchFamily="50" charset="0"/>
                <a:ea typeface="Verdana" panose="020B0604030504040204" pitchFamily="34" charset="0"/>
              </a:rPr>
              <a:t>Lote</a:t>
            </a:r>
            <a:r>
              <a:rPr kumimoji="1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Nissan Pro Bold" panose="02000803050000020004" pitchFamily="50" charset="0"/>
                <a:ea typeface="Verdana" panose="020B0604030504040204" pitchFamily="34" charset="0"/>
              </a:rPr>
              <a:t> </a:t>
            </a:r>
            <a:r>
              <a:rPr kumimoji="1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Nissan Pro Bold" panose="02000803050000020004" pitchFamily="50" charset="0"/>
                <a:ea typeface="Verdana" panose="020B0604030504040204" pitchFamily="34" charset="0"/>
              </a:rPr>
              <a:t>inicial</a:t>
            </a:r>
            <a:endParaRPr kumimoji="1" lang="en-US" sz="32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Nissan Pro Bold" panose="02000803050000020004" pitchFamily="50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8715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5_3. Blank Slide">
  <a:themeElements>
    <a:clrScheme name="Corporate Color">
      <a:dk1>
        <a:srgbClr val="000000"/>
      </a:dk1>
      <a:lt1>
        <a:srgbClr val="FFFFFF"/>
      </a:lt1>
      <a:dk2>
        <a:srgbClr val="003F66"/>
      </a:dk2>
      <a:lt2>
        <a:srgbClr val="5795BB"/>
      </a:lt2>
      <a:accent1>
        <a:srgbClr val="000000"/>
      </a:accent1>
      <a:accent2>
        <a:srgbClr val="003F66"/>
      </a:accent2>
      <a:accent3>
        <a:srgbClr val="5795BB"/>
      </a:accent3>
      <a:accent4>
        <a:srgbClr val="999999"/>
      </a:accent4>
      <a:accent5>
        <a:srgbClr val="666666"/>
      </a:accent5>
      <a:accent6>
        <a:srgbClr val="4C4C4C"/>
      </a:accent6>
      <a:hlink>
        <a:srgbClr val="0070C0"/>
      </a:hlink>
      <a:folHlink>
        <a:srgbClr val="7F7F7F"/>
      </a:folHlink>
    </a:clrScheme>
    <a:fontScheme name="Corporate Font">
      <a:majorFont>
        <a:latin typeface="Nissan Pro Regular"/>
        <a:ea typeface="メイリオ"/>
        <a:cs typeface=""/>
      </a:majorFont>
      <a:minorFont>
        <a:latin typeface="Nissan Pro Regular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835</TotalTime>
  <Words>402</Words>
  <Application>Microsoft Office PowerPoint</Application>
  <PresentationFormat>Widescreen</PresentationFormat>
  <Paragraphs>62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13" baseType="lpstr">
      <vt:lpstr>Arial</vt:lpstr>
      <vt:lpstr>HGS創英角ｺﾞｼｯｸUB</vt:lpstr>
      <vt:lpstr>メイリオ</vt:lpstr>
      <vt:lpstr>Nissan Brand Light</vt:lpstr>
      <vt:lpstr>Nissan Pro Bold</vt:lpstr>
      <vt:lpstr>Nissan Pro Regular</vt:lpstr>
      <vt:lpstr>Verdana</vt:lpstr>
      <vt:lpstr>Wingdings</vt:lpstr>
      <vt:lpstr>5_3. Blank Slide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Cunha, Luiz</dc:creator>
  <cp:lastModifiedBy>Cunha, Luiz</cp:lastModifiedBy>
  <cp:revision>26</cp:revision>
  <dcterms:created xsi:type="dcterms:W3CDTF">2021-06-01T14:07:49Z</dcterms:created>
  <dcterms:modified xsi:type="dcterms:W3CDTF">2021-06-17T20:21:13Z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-768432297</vt:i4>
  </property>
  <property fmtid="{D5CDD505-2E9C-101B-9397-08002B2CF9AE}" pid="3" name="_NewReviewCycle">
    <vt:lpwstr/>
  </property>
  <property fmtid="{D5CDD505-2E9C-101B-9397-08002B2CF9AE}" pid="4" name="_EmailSubject">
    <vt:lpwstr>Ação Bayer - Instalação Alarmes Bayer</vt:lpwstr>
  </property>
  <property fmtid="{D5CDD505-2E9C-101B-9397-08002B2CF9AE}" pid="5" name="_AuthorEmail">
    <vt:lpwstr>marilia.machado-EXTERNAL@nissan.com.br</vt:lpwstr>
  </property>
  <property fmtid="{D5CDD505-2E9C-101B-9397-08002B2CF9AE}" pid="6" name="_AuthorEmailDisplayName">
    <vt:lpwstr>Machado, Marilia (EXTERNAL)</vt:lpwstr>
  </property>
  <property fmtid="{D5CDD505-2E9C-101B-9397-08002B2CF9AE}" pid="7" name="_PreviousAdHocReviewCycleID">
    <vt:i4>-1931212203</vt:i4>
  </property>
</Properties>
</file>